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5"/>
  </p:notesMasterIdLst>
  <p:handoutMasterIdLst>
    <p:handoutMasterId r:id="rId26"/>
  </p:handoutMasterIdLst>
  <p:sldIdLst>
    <p:sldId id="407" r:id="rId7"/>
    <p:sldId id="393" r:id="rId8"/>
    <p:sldId id="395" r:id="rId9"/>
    <p:sldId id="405" r:id="rId10"/>
    <p:sldId id="398" r:id="rId11"/>
    <p:sldId id="396" r:id="rId12"/>
    <p:sldId id="406" r:id="rId13"/>
    <p:sldId id="402" r:id="rId14"/>
    <p:sldId id="403" r:id="rId15"/>
    <p:sldId id="399" r:id="rId16"/>
    <p:sldId id="400" r:id="rId17"/>
    <p:sldId id="401" r:id="rId18"/>
    <p:sldId id="404" r:id="rId19"/>
    <p:sldId id="408" r:id="rId20"/>
    <p:sldId id="409" r:id="rId21"/>
    <p:sldId id="410" r:id="rId22"/>
    <p:sldId id="411" r:id="rId23"/>
    <p:sldId id="412" r:id="rId24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100" d="100"/>
          <a:sy n="100" d="100"/>
        </p:scale>
        <p:origin x="852" y="8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31/01/2020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31/01/2020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0877274-0651-4A9E-BF25-62089ED0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Shade of Water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52A9C7-4B01-474A-B63A-60AA5BC01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0CEADF-86CE-4B9A-B584-27E5CC0246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Berk Güler | Philipp Eckart-Weißbäcker | David Drothler</a:t>
            </a:r>
            <a:endParaRPr lang="en-US" dirty="0"/>
          </a:p>
        </p:txBody>
      </p:sp>
      <p:pic>
        <p:nvPicPr>
          <p:cNvPr id="8" name="Content Placeholder 7" descr="A blue pool of water&#10;&#10;Description automatically generated">
            <a:extLst>
              <a:ext uri="{FF2B5EF4-FFF2-40B4-BE49-F238E27FC236}">
                <a16:creationId xmlns:a16="http://schemas.microsoft.com/office/drawing/2014/main" id="{0067BD60-1635-478A-9F41-3DA683AFC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147" y="1600200"/>
            <a:ext cx="5518881" cy="3095625"/>
          </a:xfrm>
        </p:spPr>
      </p:pic>
    </p:spTree>
    <p:extLst>
      <p:ext uri="{BB962C8B-B14F-4D97-AF65-F5344CB8AC3E}">
        <p14:creationId xmlns:p14="http://schemas.microsoft.com/office/powerpoint/2010/main" val="1012997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Shows direction of in-game wind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Row of quads mesh, configurable spiral form created in vertex shader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Visible wind band travels along mesh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Animated in fragment shader (max(sin(Term)))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Rotating mesh to mask mesh structure and increase variability</a:t>
            </a:r>
          </a:p>
        </p:txBody>
      </p:sp>
      <p:pic>
        <p:nvPicPr>
          <p:cNvPr id="2" name="Wind_edit">
            <a:hlinkClick r:id="" action="ppaction://media"/>
            <a:extLst>
              <a:ext uri="{FF2B5EF4-FFF2-40B4-BE49-F238E27FC236}">
                <a16:creationId xmlns:a16="http://schemas.microsoft.com/office/drawing/2014/main" id="{4FC7C835-2867-4745-9576-C2C707825101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6613" y="2016125"/>
            <a:ext cx="4181475" cy="2265363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Wind Shader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Berk Güler | </a:t>
            </a:r>
            <a:r>
              <a:rPr lang="de-DE" b="1" dirty="0"/>
              <a:t>Philipp Eckart-Weißbäcker </a:t>
            </a:r>
            <a:r>
              <a:rPr lang="de-DE" dirty="0"/>
              <a:t>| David Drothler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search for lost cargo/treasure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Post processing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First pass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Second pass round gaussian blur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Blur strength depends on distance from 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Pow factor to increase distortion on edge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Telescope Shader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Berk Güler | </a:t>
            </a:r>
            <a:r>
              <a:rPr lang="de-DE" b="1" dirty="0"/>
              <a:t>Philipp Eckart-Weißbäcker </a:t>
            </a:r>
            <a:r>
              <a:rPr lang="de-DE" dirty="0"/>
              <a:t>| David Drothler</a:t>
            </a:r>
            <a:endParaRPr lang="en-US" dirty="0"/>
          </a:p>
        </p:txBody>
      </p:sp>
      <p:pic>
        <p:nvPicPr>
          <p:cNvPr id="12" name="Scope_edit2">
            <a:hlinkClick r:id="" action="ppaction://media"/>
            <a:extLst>
              <a:ext uri="{FF2B5EF4-FFF2-40B4-BE49-F238E27FC236}">
                <a16:creationId xmlns:a16="http://schemas.microsoft.com/office/drawing/2014/main" id="{57F382C5-5B65-45F9-A00F-D0E361E983E4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9525" y="1601788"/>
            <a:ext cx="3295650" cy="3095625"/>
          </a:xfrm>
        </p:spPr>
      </p:pic>
    </p:spTree>
    <p:extLst>
      <p:ext uri="{BB962C8B-B14F-4D97-AF65-F5344CB8AC3E}">
        <p14:creationId xmlns:p14="http://schemas.microsoft.com/office/powerpoint/2010/main" val="38092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est2_edit">
            <a:hlinkClick r:id="" action="ppaction://media"/>
            <a:extLst>
              <a:ext uri="{FF2B5EF4-FFF2-40B4-BE49-F238E27FC236}">
                <a16:creationId xmlns:a16="http://schemas.microsoft.com/office/drawing/2014/main" id="{32B8CA19-C3CB-412B-8FFE-2E7D6D4A5CE3}"/>
              </a:ext>
            </a:extLst>
          </p:cNvPr>
          <p:cNvPicPr>
            <a:picLocks noGrp="1" noChangeAspect="1"/>
          </p:cNvPicPr>
          <p:nvPr>
            <p:ph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268" y="578852"/>
            <a:ext cx="7129463" cy="3985795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Berk Güler | </a:t>
            </a:r>
            <a:r>
              <a:rPr lang="de-DE" b="1" dirty="0"/>
              <a:t>Philipp Eckart-Weißbäcker </a:t>
            </a:r>
            <a:r>
              <a:rPr lang="de-DE" dirty="0"/>
              <a:t>| David Drothler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023E80E-AB21-4402-9AE2-D7F1D82B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522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Game 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Post processing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Distorts render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UV coordinates multiplied with mid distance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Inverted colors depending on mid distance</a:t>
            </a:r>
          </a:p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Event Horizon Shader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Berk Güler | </a:t>
            </a:r>
            <a:r>
              <a:rPr lang="de-DE" b="1" dirty="0"/>
              <a:t>Philipp Eckart-Weißbäcker </a:t>
            </a:r>
            <a:r>
              <a:rPr lang="de-DE" dirty="0"/>
              <a:t>| David Drothler</a:t>
            </a:r>
            <a:endParaRPr lang="en-US" dirty="0"/>
          </a:p>
        </p:txBody>
      </p:sp>
      <p:pic>
        <p:nvPicPr>
          <p:cNvPr id="8" name="blackHole">
            <a:hlinkClick r:id="" action="ppaction://media"/>
            <a:extLst>
              <a:ext uri="{FF2B5EF4-FFF2-40B4-BE49-F238E27FC236}">
                <a16:creationId xmlns:a16="http://schemas.microsoft.com/office/drawing/2014/main" id="{452242C2-2ADF-4E68-8A46-C60017975F32}"/>
              </a:ext>
            </a:extLst>
          </p:cNvPr>
          <p:cNvPicPr>
            <a:picLocks noGrp="1" noChangeAspect="1"/>
          </p:cNvPicPr>
          <p:nvPr>
            <p:ph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7505" y="1602000"/>
            <a:ext cx="4487404" cy="2468583"/>
          </a:xfrm>
        </p:spPr>
      </p:pic>
    </p:spTree>
    <p:extLst>
      <p:ext uri="{BB962C8B-B14F-4D97-AF65-F5344CB8AC3E}">
        <p14:creationId xmlns:p14="http://schemas.microsoft.com/office/powerpoint/2010/main" val="200140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Boat </a:t>
            </a:r>
            <a:r>
              <a:rPr lang="de-DE" dirty="0" err="1"/>
              <a:t>sail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dynamically</a:t>
            </a:r>
            <a:r>
              <a:rPr lang="de-DE" dirty="0"/>
              <a:t> </a:t>
            </a:r>
            <a:r>
              <a:rPr lang="de-DE" dirty="0" err="1"/>
              <a:t>deformed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Wind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dictates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displacement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Sail </a:t>
            </a:r>
            <a:r>
              <a:rPr lang="de-DE" dirty="0" err="1"/>
              <a:t>vertices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coded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emulate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deformation</a:t>
            </a:r>
            <a:endParaRPr lang="de-DE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White </a:t>
            </a:r>
            <a:r>
              <a:rPr lang="de-DE" dirty="0" err="1"/>
              <a:t>vertices</a:t>
            </a:r>
            <a:r>
              <a:rPr lang="de-DE" dirty="0"/>
              <a:t>: maximum </a:t>
            </a:r>
            <a:r>
              <a:rPr lang="de-DE" dirty="0" err="1"/>
              <a:t>displacment</a:t>
            </a:r>
            <a:endParaRPr lang="de-DE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Black </a:t>
            </a:r>
            <a:r>
              <a:rPr lang="de-DE" dirty="0" err="1"/>
              <a:t>vertices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displacement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wind </a:t>
            </a:r>
            <a:r>
              <a:rPr lang="de-DE" dirty="0" err="1"/>
              <a:t>direction</a:t>
            </a:r>
            <a:r>
              <a:rPr lang="de-DE" dirty="0"/>
              <a:t> and </a:t>
            </a:r>
            <a:r>
              <a:rPr lang="de-DE" dirty="0" err="1"/>
              <a:t>sail</a:t>
            </a:r>
            <a:r>
              <a:rPr lang="de-DE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Sail Shader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Berk Güler | Philipp Eckart-Weißbäcker | </a:t>
            </a:r>
            <a:r>
              <a:rPr lang="de-DE" b="1" dirty="0"/>
              <a:t>David Drothler</a:t>
            </a:r>
            <a:endParaRPr lang="en-US" b="1" dirty="0"/>
          </a:p>
          <a:p>
            <a:endParaRPr 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9D26033-1B5A-47E9-82F1-625B7486F0C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646613" y="2068297"/>
            <a:ext cx="4181475" cy="2162606"/>
          </a:xfrm>
        </p:spPr>
      </p:pic>
    </p:spTree>
    <p:extLst>
      <p:ext uri="{BB962C8B-B14F-4D97-AF65-F5344CB8AC3E}">
        <p14:creationId xmlns:p14="http://schemas.microsoft.com/office/powerpoint/2010/main" val="301736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Shader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harvard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Right </a:t>
            </a:r>
            <a:r>
              <a:rPr lang="de-DE" dirty="0" err="1"/>
              <a:t>acension</a:t>
            </a:r>
            <a:r>
              <a:rPr lang="de-DE" dirty="0"/>
              <a:t> angle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Decension</a:t>
            </a:r>
            <a:endParaRPr lang="de-DE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Computes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Pos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Passing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an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buffer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Runs on 128 </a:t>
            </a:r>
            <a:r>
              <a:rPr lang="de-DE" dirty="0" err="1"/>
              <a:t>threads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71.x </a:t>
            </a:r>
            <a:r>
              <a:rPr lang="de-DE" dirty="0" err="1"/>
              <a:t>stars</a:t>
            </a:r>
            <a:r>
              <a:rPr lang="de-DE" dirty="0"/>
              <a:t> per </a:t>
            </a:r>
            <a:r>
              <a:rPr lang="de-DE" dirty="0" err="1"/>
              <a:t>thread</a:t>
            </a:r>
            <a:r>
              <a:rPr lang="de-DE" dirty="0"/>
              <a:t> = 9096 </a:t>
            </a:r>
            <a:r>
              <a:rPr lang="de-DE" dirty="0" err="1"/>
              <a:t>stars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Star </a:t>
            </a:r>
            <a:r>
              <a:rPr lang="de-DE" dirty="0" err="1"/>
              <a:t>Compute</a:t>
            </a:r>
            <a:r>
              <a:rPr lang="de-DE" dirty="0"/>
              <a:t> Shader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Berk Güler | Philipp Eckart-Weißbäcker | </a:t>
            </a:r>
            <a:r>
              <a:rPr lang="de-DE" b="1" dirty="0"/>
              <a:t>David Drothler</a:t>
            </a:r>
            <a:endParaRPr lang="en-US" b="1" dirty="0"/>
          </a:p>
          <a:p>
            <a:endParaRPr lang="en-US" dirty="0"/>
          </a:p>
        </p:txBody>
      </p:sp>
      <p:pic>
        <p:nvPicPr>
          <p:cNvPr id="8" name="Inhaltsplatzhalter 7" descr="Ein Bild, das Screenshot, Elektronik, Monitor, Computer enthält.&#10;&#10;Automatisch generierte Beschreibung">
            <a:extLst>
              <a:ext uri="{FF2B5EF4-FFF2-40B4-BE49-F238E27FC236}">
                <a16:creationId xmlns:a16="http://schemas.microsoft.com/office/drawing/2014/main" id="{1F132CDA-D0F6-495E-93D6-6CA8A4F4E00C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 rotWithShape="1">
          <a:blip r:embed="rId2"/>
          <a:srcRect l="14616" t="5995" r="26318" b="6553"/>
          <a:stretch/>
        </p:blipFill>
        <p:spPr>
          <a:xfrm>
            <a:off x="4802943" y="1333500"/>
            <a:ext cx="3407607" cy="2838000"/>
          </a:xfrm>
        </p:spPr>
      </p:pic>
    </p:spTree>
    <p:extLst>
      <p:ext uri="{BB962C8B-B14F-4D97-AF65-F5344CB8AC3E}">
        <p14:creationId xmlns:p14="http://schemas.microsoft.com/office/powerpoint/2010/main" val="298244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Shader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buffer</a:t>
            </a:r>
            <a:r>
              <a:rPr lang="de-DE" dirty="0"/>
              <a:t> after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shader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Vertex </a:t>
            </a:r>
            <a:r>
              <a:rPr lang="de-DE" dirty="0" err="1"/>
              <a:t>shader</a:t>
            </a:r>
            <a:r>
              <a:rPr lang="de-DE" dirty="0"/>
              <a:t> just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and </a:t>
            </a:r>
            <a:r>
              <a:rPr lang="de-DE" dirty="0" err="1"/>
              <a:t>calculates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id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shader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a </a:t>
            </a:r>
            <a:r>
              <a:rPr lang="de-DE" dirty="0" err="1"/>
              <a:t>quad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vertex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Quads </a:t>
            </a:r>
            <a:r>
              <a:rPr lang="de-DE" dirty="0" err="1"/>
              <a:t>face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at all </a:t>
            </a:r>
            <a:r>
              <a:rPr lang="de-DE" dirty="0" err="1"/>
              <a:t>times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Fragment </a:t>
            </a:r>
            <a:r>
              <a:rPr lang="de-DE" dirty="0" err="1"/>
              <a:t>shader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texture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quad</a:t>
            </a:r>
            <a:r>
              <a:rPr lang="de-DE" dirty="0"/>
              <a:t>, </a:t>
            </a:r>
            <a:r>
              <a:rPr lang="de-DE" dirty="0" err="1"/>
              <a:t>multiplying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star</a:t>
            </a:r>
            <a:r>
              <a:rPr lang="de-DE" dirty="0"/>
              <a:t> </a:t>
            </a:r>
            <a:r>
              <a:rPr lang="de-DE" dirty="0" err="1"/>
              <a:t>colors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Star Vertex Shader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Berk Güler | Philipp Eckart-Weißbäcker | </a:t>
            </a:r>
            <a:r>
              <a:rPr lang="de-DE" b="1" dirty="0"/>
              <a:t>David Drothler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B57DF2B-03F4-4B50-B6C0-39F63527515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52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16C47B-96FB-4B6A-88FF-B6F0A201C3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62D14C-996E-49C9-94FD-4DA8B68583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Berk Güler | Philipp Eckart-Weißbäcker | </a:t>
            </a:r>
            <a:r>
              <a:rPr lang="de-DE" b="1" dirty="0"/>
              <a:t>David Drothler</a:t>
            </a:r>
            <a:endParaRPr lang="en-US" b="1" dirty="0"/>
          </a:p>
        </p:txBody>
      </p:sp>
      <p:pic>
        <p:nvPicPr>
          <p:cNvPr id="8" name="Inhaltsplatzhalter 7" descr="Ein Bild, das drinnen, schwarz, Foto, weiß enthält.&#10;&#10;Automatisch generierte Beschreibung">
            <a:extLst>
              <a:ext uri="{FF2B5EF4-FFF2-40B4-BE49-F238E27FC236}">
                <a16:creationId xmlns:a16="http://schemas.microsoft.com/office/drawing/2014/main" id="{A5D64BD0-E4E7-442F-92EE-B4150FAF7BB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088" y="321956"/>
            <a:ext cx="7558087" cy="3908947"/>
          </a:xfrm>
        </p:spPr>
      </p:pic>
    </p:spTree>
    <p:extLst>
      <p:ext uri="{BB962C8B-B14F-4D97-AF65-F5344CB8AC3E}">
        <p14:creationId xmlns:p14="http://schemas.microsoft.com/office/powerpoint/2010/main" val="249260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3663EF1-7091-4903-BF16-8CA36B7A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366565"/>
            <a:ext cx="8508999" cy="380810"/>
          </a:xfrm>
        </p:spPr>
        <p:txBody>
          <a:bodyPr/>
          <a:lstStyle/>
          <a:p>
            <a:pPr algn="ctr"/>
            <a:r>
              <a:rPr lang="en-US" dirty="0" err="1"/>
              <a:t>Vielen</a:t>
            </a:r>
            <a:r>
              <a:rPr lang="en-US" dirty="0"/>
              <a:t> Dank f</a:t>
            </a:r>
            <a:r>
              <a:rPr lang="de-DE" dirty="0" err="1"/>
              <a:t>ür</a:t>
            </a:r>
            <a:r>
              <a:rPr lang="de-DE" dirty="0"/>
              <a:t> eure Aufmerksamkeit!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D816C7-0F3A-4B30-B367-E4A77D9754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6996D9-89B1-4C40-91C3-DD20D64A02A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Gerstner </a:t>
            </a:r>
            <a:r>
              <a:rPr lang="de-DE" dirty="0" err="1"/>
              <a:t>Waves</a:t>
            </a:r>
            <a:endParaRPr lang="de-DE" dirty="0"/>
          </a:p>
          <a:p>
            <a:r>
              <a:rPr lang="de-DE" dirty="0"/>
              <a:t>An </a:t>
            </a:r>
            <a:r>
              <a:rPr lang="en-US" dirty="0" err="1"/>
              <a:t>implemenation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waves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trochoidal</a:t>
            </a:r>
            <a:r>
              <a:rPr lang="de-DE" dirty="0"/>
              <a:t> </a:t>
            </a:r>
            <a:r>
              <a:rPr lang="de-DE" dirty="0" err="1"/>
              <a:t>waves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just </a:t>
            </a:r>
            <a:r>
              <a:rPr lang="en-US" dirty="0"/>
              <a:t>changing</a:t>
            </a:r>
            <a:r>
              <a:rPr lang="de-DE" dirty="0"/>
              <a:t> y-</a:t>
            </a:r>
            <a:r>
              <a:rPr lang="de-DE" dirty="0" err="1"/>
              <a:t>coordinates</a:t>
            </a:r>
            <a:r>
              <a:rPr lang="de-DE" dirty="0"/>
              <a:t>, </a:t>
            </a:r>
            <a:r>
              <a:rPr lang="de-DE" dirty="0" err="1"/>
              <a:t>vertices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displaced</a:t>
            </a:r>
            <a:r>
              <a:rPr lang="de-DE" dirty="0"/>
              <a:t> in a </a:t>
            </a:r>
            <a:r>
              <a:rPr lang="de-DE" dirty="0" err="1"/>
              <a:t>circle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Foam</a:t>
            </a:r>
            <a:r>
              <a:rPr lang="de-DE" dirty="0"/>
              <a:t> highlight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Voronoi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Inhaltsplatzhalter 5" descr="Ein Bild, das Wasser, grün, Strand, farbig enthält.&#10;&#10;Automatisch generierte Beschreibung">
            <a:extLst>
              <a:ext uri="{FF2B5EF4-FFF2-40B4-BE49-F238E27FC236}">
                <a16:creationId xmlns:a16="http://schemas.microsoft.com/office/drawing/2014/main" id="{D52091BD-9AC7-4BDC-BD91-F6DD1CF6DC90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646613" y="1663528"/>
            <a:ext cx="4181475" cy="2972145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Water</a:t>
            </a:r>
            <a:r>
              <a:rPr lang="de-DE" dirty="0"/>
              <a:t> Shader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  <a:p>
            <a:r>
              <a:rPr lang="de-DE" b="1" dirty="0"/>
              <a:t>Berk Güler </a:t>
            </a:r>
            <a:r>
              <a:rPr lang="de-DE" dirty="0"/>
              <a:t>| Philipp Eckart-Weißbäcker | David Drothler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conversion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former</a:t>
            </a:r>
            <a:r>
              <a:rPr lang="de-DE" dirty="0"/>
              <a:t> </a:t>
            </a:r>
            <a:r>
              <a:rPr lang="de-DE" dirty="0" err="1"/>
              <a:t>shader</a:t>
            </a:r>
            <a:endParaRPr lang="de-DE" dirty="0"/>
          </a:p>
          <a:p>
            <a:endParaRPr lang="de-DE" dirty="0"/>
          </a:p>
          <a:p>
            <a:r>
              <a:rPr lang="de-DE" dirty="0"/>
              <a:t>Creates hard lines for a low poly look</a:t>
            </a:r>
          </a:p>
          <a:p>
            <a:endParaRPr lang="de-DE" dirty="0"/>
          </a:p>
          <a:p>
            <a:r>
              <a:rPr lang="de-DE" dirty="0"/>
              <a:t>Flat </a:t>
            </a:r>
            <a:r>
              <a:rPr lang="de-DE" dirty="0" err="1"/>
              <a:t>coloring</a:t>
            </a:r>
            <a:r>
              <a:rPr lang="de-DE" dirty="0"/>
              <a:t> 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triangle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highlights</a:t>
            </a:r>
            <a:r>
              <a:rPr lang="de-DE" dirty="0"/>
              <a:t> on </a:t>
            </a:r>
            <a:r>
              <a:rPr lang="de-DE" dirty="0" err="1"/>
              <a:t>waves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Voronoi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Flat </a:t>
            </a:r>
            <a:r>
              <a:rPr lang="de-DE" dirty="0" err="1"/>
              <a:t>Coloring</a:t>
            </a:r>
            <a:endParaRPr lang="de-DE" dirty="0"/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3FC025C-3F1E-4C74-B4F2-8E44275E2232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646613" y="1663528"/>
            <a:ext cx="4181475" cy="2972145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Low </a:t>
            </a:r>
            <a:r>
              <a:rPr lang="de-DE" dirty="0" err="1"/>
              <a:t>Poly</a:t>
            </a:r>
            <a:r>
              <a:rPr lang="de-DE" dirty="0"/>
              <a:t> </a:t>
            </a:r>
            <a:r>
              <a:rPr lang="de-DE" dirty="0" err="1"/>
              <a:t>Waves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Berk </a:t>
            </a:r>
            <a:r>
              <a:rPr lang="en-US" b="1" dirty="0" err="1"/>
              <a:t>Güler</a:t>
            </a:r>
            <a:r>
              <a:rPr lang="en-US" b="1" dirty="0"/>
              <a:t> </a:t>
            </a:r>
            <a:r>
              <a:rPr lang="en-US" dirty="0"/>
              <a:t>| Philipp Eckart-</a:t>
            </a:r>
            <a:r>
              <a:rPr lang="en-US" dirty="0" err="1"/>
              <a:t>Weißbäcker</a:t>
            </a:r>
            <a:r>
              <a:rPr lang="en-US" dirty="0"/>
              <a:t> | David </a:t>
            </a:r>
            <a:r>
              <a:rPr lang="en-US" dirty="0" err="1"/>
              <a:t>Drothler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3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conversion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former</a:t>
            </a:r>
            <a:r>
              <a:rPr lang="de-DE" dirty="0"/>
              <a:t> </a:t>
            </a:r>
            <a:r>
              <a:rPr lang="de-DE" dirty="0" err="1"/>
              <a:t>shader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/>
              <a:t> a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poly</a:t>
            </a:r>
            <a:r>
              <a:rPr lang="de-DE" dirty="0"/>
              <a:t> </a:t>
            </a:r>
            <a:r>
              <a:rPr lang="de-DE" dirty="0" err="1"/>
              <a:t>look</a:t>
            </a:r>
            <a:endParaRPr lang="de-DE" dirty="0"/>
          </a:p>
          <a:p>
            <a:endParaRPr lang="de-DE" dirty="0"/>
          </a:p>
          <a:p>
            <a:r>
              <a:rPr lang="de-DE" dirty="0"/>
              <a:t>Flat </a:t>
            </a:r>
            <a:r>
              <a:rPr lang="de-DE" dirty="0" err="1"/>
              <a:t>coloring</a:t>
            </a:r>
            <a:r>
              <a:rPr lang="de-DE" dirty="0"/>
              <a:t> 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triangle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highlights</a:t>
            </a:r>
            <a:r>
              <a:rPr lang="de-DE" dirty="0"/>
              <a:t> on </a:t>
            </a:r>
            <a:r>
              <a:rPr lang="de-DE" dirty="0" err="1"/>
              <a:t>waves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Voronoi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Flat </a:t>
            </a:r>
            <a:r>
              <a:rPr lang="de-DE" dirty="0" err="1"/>
              <a:t>Coloring</a:t>
            </a:r>
            <a:endParaRPr lang="de-DE" dirty="0"/>
          </a:p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Low </a:t>
            </a:r>
            <a:r>
              <a:rPr lang="de-DE" dirty="0" err="1"/>
              <a:t>Poly</a:t>
            </a:r>
            <a:r>
              <a:rPr lang="de-DE" dirty="0"/>
              <a:t> </a:t>
            </a:r>
            <a:r>
              <a:rPr lang="de-DE" dirty="0" err="1"/>
              <a:t>Waves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  <a:p>
            <a:r>
              <a:rPr lang="de-DE" b="1" dirty="0"/>
              <a:t>Berk Güler </a:t>
            </a:r>
            <a:r>
              <a:rPr lang="de-DE" dirty="0"/>
              <a:t>| Philipp Eckart-Weißbäcker | David Drothler</a:t>
            </a:r>
            <a:endParaRPr lang="en-US" dirty="0"/>
          </a:p>
          <a:p>
            <a:endParaRPr 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9F3593D-67B4-41C7-8BCB-2A889953D94B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3597531" y="1294589"/>
            <a:ext cx="5230558" cy="3090223"/>
          </a:xfrm>
        </p:spPr>
      </p:pic>
    </p:spTree>
    <p:extLst>
      <p:ext uri="{BB962C8B-B14F-4D97-AF65-F5344CB8AC3E}">
        <p14:creationId xmlns:p14="http://schemas.microsoft.com/office/powerpoint/2010/main" val="396929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de-DE" dirty="0" err="1"/>
              <a:t>Voronoi</a:t>
            </a:r>
            <a:r>
              <a:rPr lang="de-DE" dirty="0"/>
              <a:t>/</a:t>
            </a:r>
            <a:r>
              <a:rPr lang="de-DE" dirty="0" err="1"/>
              <a:t>Worley</a:t>
            </a:r>
            <a:r>
              <a:rPr lang="de-DE" dirty="0"/>
              <a:t>/</a:t>
            </a:r>
            <a:r>
              <a:rPr lang="de-DE" dirty="0" err="1"/>
              <a:t>Cell</a:t>
            </a:r>
            <a:r>
              <a:rPr lang="de-DE" dirty="0"/>
              <a:t> Noise</a:t>
            </a:r>
          </a:p>
          <a:p>
            <a:r>
              <a:rPr lang="de-DE" dirty="0" err="1"/>
              <a:t>Creates</a:t>
            </a:r>
            <a:r>
              <a:rPr lang="de-DE" dirty="0"/>
              <a:t> a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Shader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Simulates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organic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Inhaltsplatzhalter 5" descr="Ein Bild, das Wabe enthält.&#10;&#10;Automatisch generierte Beschreibung">
            <a:extLst>
              <a:ext uri="{FF2B5EF4-FFF2-40B4-BE49-F238E27FC236}">
                <a16:creationId xmlns:a16="http://schemas.microsoft.com/office/drawing/2014/main" id="{61BC33CA-BBD3-4886-851A-6EC13400ADE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5189538" y="1601788"/>
            <a:ext cx="3095625" cy="3095625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Voronoi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Shader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  <a:p>
            <a:r>
              <a:rPr lang="de-DE" b="1" dirty="0"/>
              <a:t>Berk Güler </a:t>
            </a:r>
            <a:r>
              <a:rPr lang="de-DE" dirty="0"/>
              <a:t>| Philipp Eckart-Weißbäcker | David Drothler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4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/>
              <a:t>Forming Raindrops on the water using a Compute Shader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Forming little impact waves on the water surface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Calculated in Compute Shader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 Voronoi due to Flat </a:t>
            </a:r>
            <a:r>
              <a:rPr lang="en-GB" dirty="0" err="1"/>
              <a:t>coloring</a:t>
            </a:r>
            <a:endParaRPr lang="en-GB" dirty="0"/>
          </a:p>
          <a:p>
            <a:endParaRPr lang="de-DE" dirty="0"/>
          </a:p>
        </p:txBody>
      </p:sp>
      <p:pic>
        <p:nvPicPr>
          <p:cNvPr id="11" name="Inhaltsplatzhalter 10" descr="Ein Bild, das Natur, Regen enthält.&#10;&#10;Automatisch generierte Beschreibung">
            <a:extLst>
              <a:ext uri="{FF2B5EF4-FFF2-40B4-BE49-F238E27FC236}">
                <a16:creationId xmlns:a16="http://schemas.microsoft.com/office/drawing/2014/main" id="{027D21F3-5365-45F2-A5EB-6A0435091A1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5189538" y="1601788"/>
            <a:ext cx="3095625" cy="3095625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Raindrops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  <a:p>
            <a:r>
              <a:rPr lang="de-DE" b="1" dirty="0"/>
              <a:t>Berk Güler </a:t>
            </a:r>
            <a:r>
              <a:rPr lang="de-DE" dirty="0"/>
              <a:t>| Philipp Eckart-Weißbäcker | David Drothler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93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30182083-88E9-4916-B33B-EAB51EC2A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753" y="754770"/>
            <a:ext cx="6522493" cy="3633960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0877274-0651-4A9E-BF25-62089ED0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52A9C7-4B01-474A-B63A-60AA5BC01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0CEADF-86CE-4B9A-B584-27E5CC0246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b="1" dirty="0"/>
              <a:t>Berk Güler </a:t>
            </a:r>
            <a:r>
              <a:rPr lang="de-DE" dirty="0"/>
              <a:t>| Philipp Eckart-Weißbäcker | David Drothler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7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Emphasizes boat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Inserted into water shader as </a:t>
            </a:r>
            <a:r>
              <a:rPr lang="en-GB" dirty="0" err="1"/>
              <a:t>color</a:t>
            </a:r>
            <a:r>
              <a:rPr lang="en-GB" dirty="0"/>
              <a:t> term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Check if water fragment is inside rotatable 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Square at boat world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First texture top foam part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Second texture water movement scrolled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Boat Water Movement Shader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Berk Güler | </a:t>
            </a:r>
            <a:r>
              <a:rPr lang="de-DE" b="1" dirty="0"/>
              <a:t>Philipp Eckart-Weißbäcker </a:t>
            </a:r>
            <a:r>
              <a:rPr lang="de-DE" dirty="0"/>
              <a:t>| David Drothler</a:t>
            </a:r>
            <a:endParaRPr lang="en-US" dirty="0"/>
          </a:p>
        </p:txBody>
      </p:sp>
      <p:pic>
        <p:nvPicPr>
          <p:cNvPr id="9" name="Content Placeholder 8" descr="A picture containing object, lamp&#10;&#10;Description automatically generated">
            <a:extLst>
              <a:ext uri="{FF2B5EF4-FFF2-40B4-BE49-F238E27FC236}">
                <a16:creationId xmlns:a16="http://schemas.microsoft.com/office/drawing/2014/main" id="{742D1BA4-AF25-4BAD-840A-80E9990E66AD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5835928" y="2819614"/>
            <a:ext cx="1878012" cy="1878012"/>
          </a:xfrm>
        </p:spPr>
      </p:pic>
      <p:pic>
        <p:nvPicPr>
          <p:cNvPr id="11" name="Picture 10" descr="A picture containing flower&#10;&#10;Description automatically generated">
            <a:extLst>
              <a:ext uri="{FF2B5EF4-FFF2-40B4-BE49-F238E27FC236}">
                <a16:creationId xmlns:a16="http://schemas.microsoft.com/office/drawing/2014/main" id="{E8A787D0-39E5-4F33-B132-6DE27197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928" y="869290"/>
            <a:ext cx="1878012" cy="1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2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Berk Güler | </a:t>
            </a:r>
            <a:r>
              <a:rPr lang="de-DE" b="1" dirty="0"/>
              <a:t>Philipp Eckart-Weißbäcker </a:t>
            </a:r>
            <a:r>
              <a:rPr lang="de-DE" dirty="0"/>
              <a:t>| David Drothler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023E80E-AB21-4402-9AE2-D7F1D82B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test_edit">
            <a:hlinkClick r:id="" action="ppaction://media"/>
            <a:extLst>
              <a:ext uri="{FF2B5EF4-FFF2-40B4-BE49-F238E27FC236}">
                <a16:creationId xmlns:a16="http://schemas.microsoft.com/office/drawing/2014/main" id="{B22992EA-242F-4E69-A86A-32CA70ED1F22}"/>
              </a:ext>
            </a:extLst>
          </p:cNvPr>
          <p:cNvPicPr>
            <a:picLocks noGrp="1" noChangeAspect="1"/>
          </p:cNvPicPr>
          <p:nvPr>
            <p:ph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728" y="682790"/>
            <a:ext cx="7398544" cy="3777919"/>
          </a:xfrm>
        </p:spPr>
      </p:pic>
    </p:spTree>
    <p:extLst>
      <p:ext uri="{BB962C8B-B14F-4D97-AF65-F5344CB8AC3E}">
        <p14:creationId xmlns:p14="http://schemas.microsoft.com/office/powerpoint/2010/main" val="238315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TUM_Praesentation_p_v1_16-9(1)</Template>
  <TotalTime>0</TotalTime>
  <Words>614</Words>
  <Application>Microsoft Office PowerPoint</Application>
  <PresentationFormat>Bildschirmpräsentation (16:9)</PresentationFormat>
  <Paragraphs>165</Paragraphs>
  <Slides>18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18</vt:i4>
      </vt:variant>
    </vt:vector>
  </HeadingPairs>
  <TitlesOfParts>
    <vt:vector size="29" baseType="lpstr"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Shade of Water</vt:lpstr>
      <vt:lpstr>Water Shader</vt:lpstr>
      <vt:lpstr>Low Poly Waves</vt:lpstr>
      <vt:lpstr>Low Poly Waves</vt:lpstr>
      <vt:lpstr>Voronoi Compute Shader</vt:lpstr>
      <vt:lpstr>Raindrops</vt:lpstr>
      <vt:lpstr>PowerPoint-Präsentation</vt:lpstr>
      <vt:lpstr>Boat Water Movement Shader</vt:lpstr>
      <vt:lpstr>PowerPoint-Präsentation</vt:lpstr>
      <vt:lpstr>Wind Shader</vt:lpstr>
      <vt:lpstr>Telescope Shader</vt:lpstr>
      <vt:lpstr>PowerPoint-Präsentation</vt:lpstr>
      <vt:lpstr>Event Horizon Shader</vt:lpstr>
      <vt:lpstr>Sail Shader</vt:lpstr>
      <vt:lpstr>Star Compute Shader</vt:lpstr>
      <vt:lpstr>Star Vertex Shader</vt:lpstr>
      <vt:lpstr>PowerPoint-Präsentation</vt:lpstr>
      <vt:lpstr>Vielen Dank für eure Aufmerksamkeit!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ga27xun</dc:creator>
  <cp:lastModifiedBy>David Drothler</cp:lastModifiedBy>
  <cp:revision>17</cp:revision>
  <cp:lastPrinted>2015-07-30T14:04:45Z</cp:lastPrinted>
  <dcterms:created xsi:type="dcterms:W3CDTF">2020-01-29T17:57:29Z</dcterms:created>
  <dcterms:modified xsi:type="dcterms:W3CDTF">2020-01-31T05:19:59Z</dcterms:modified>
</cp:coreProperties>
</file>